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88" r:id="rId3"/>
    <p:sldMasterId id="2147483700" r:id="rId4"/>
    <p:sldMasterId id="2147483712" r:id="rId5"/>
    <p:sldMasterId id="2147483724" r:id="rId6"/>
    <p:sldMasterId id="2147483736" r:id="rId7"/>
    <p:sldMasterId id="2147483748" r:id="rId8"/>
  </p:sldMasterIdLst>
  <p:notesMasterIdLst>
    <p:notesMasterId r:id="rId41"/>
  </p:notesMasterIdLst>
  <p:sldIdLst>
    <p:sldId id="324" r:id="rId9"/>
    <p:sldId id="350" r:id="rId10"/>
    <p:sldId id="325" r:id="rId11"/>
    <p:sldId id="326" r:id="rId12"/>
    <p:sldId id="327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5" r:id="rId23"/>
    <p:sldId id="360" r:id="rId24"/>
    <p:sldId id="347" r:id="rId25"/>
    <p:sldId id="348" r:id="rId26"/>
    <p:sldId id="349" r:id="rId27"/>
    <p:sldId id="337" r:id="rId28"/>
    <p:sldId id="364" r:id="rId29"/>
    <p:sldId id="361" r:id="rId30"/>
    <p:sldId id="332" r:id="rId31"/>
    <p:sldId id="333" r:id="rId32"/>
    <p:sldId id="334" r:id="rId33"/>
    <p:sldId id="335" r:id="rId34"/>
    <p:sldId id="362" r:id="rId35"/>
    <p:sldId id="336" r:id="rId36"/>
    <p:sldId id="346" r:id="rId37"/>
    <p:sldId id="363" r:id="rId38"/>
    <p:sldId id="366" r:id="rId39"/>
    <p:sldId id="296" r:id="rId4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BF1FAC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n\Analysis\Surge%20Excess%20-%2010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My%20Documents\Presentations2012\SSPEEDConference\Table%20for%20Tanks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1515558132968697"/>
          <c:y val="0.11020396747948878"/>
          <c:w val="0.84804523360036532"/>
          <c:h val="0.76448976031036331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15"/>
            <c:spPr>
              <a:solidFill>
                <a:schemeClr val="tx2"/>
              </a:solidFill>
            </c:spPr>
          </c:marker>
          <c:trendline>
            <c:trendlineType val="exp"/>
          </c:trendline>
          <c:xVal>
            <c:numRef>
              <c:f>Summary!$B$2:$B$14</c:f>
              <c:numCache>
                <c:formatCode>General</c:formatCode>
                <c:ptCount val="13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  <c:pt idx="8">
                  <c:v>18</c:v>
                </c:pt>
                <c:pt idx="9">
                  <c:v>19</c:v>
                </c:pt>
                <c:pt idx="10">
                  <c:v>20</c:v>
                </c:pt>
                <c:pt idx="11">
                  <c:v>22</c:v>
                </c:pt>
                <c:pt idx="12">
                  <c:v>25</c:v>
                </c:pt>
              </c:numCache>
            </c:numRef>
          </c:xVal>
          <c:yVal>
            <c:numRef>
              <c:f>Summary!$C$2:$C$14</c:f>
              <c:numCache>
                <c:formatCode>General</c:formatCode>
                <c:ptCount val="13"/>
                <c:pt idx="0">
                  <c:v>212.89411339415793</c:v>
                </c:pt>
                <c:pt idx="1">
                  <c:v>274.69115770571864</c:v>
                </c:pt>
                <c:pt idx="2">
                  <c:v>399.04196274495007</c:v>
                </c:pt>
                <c:pt idx="3">
                  <c:v>713.11941133827361</c:v>
                </c:pt>
                <c:pt idx="4">
                  <c:v>1128.5867505252299</c:v>
                </c:pt>
                <c:pt idx="5">
                  <c:v>1608.7172174244381</c:v>
                </c:pt>
                <c:pt idx="6">
                  <c:v>2138.6805069231232</c:v>
                </c:pt>
                <c:pt idx="7">
                  <c:v>2735.4824440480288</c:v>
                </c:pt>
                <c:pt idx="8">
                  <c:v>3424.4673030482159</c:v>
                </c:pt>
                <c:pt idx="9">
                  <c:v>4246.7872272840377</c:v>
                </c:pt>
                <c:pt idx="10">
                  <c:v>5322.8198245941267</c:v>
                </c:pt>
                <c:pt idx="11">
                  <c:v>6733.680457861291</c:v>
                </c:pt>
                <c:pt idx="12">
                  <c:v>24414.332738265719</c:v>
                </c:pt>
              </c:numCache>
            </c:numRef>
          </c:yVal>
        </c:ser>
        <c:axId val="71003520"/>
        <c:axId val="71292416"/>
      </c:scatterChart>
      <c:valAx>
        <c:axId val="71003520"/>
        <c:scaling>
          <c:orientation val="minMax"/>
          <c:max val="25"/>
          <c:min val="10"/>
        </c:scaling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/>
                  <a:t>Surge Height (ft) 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1292416"/>
        <c:crosses val="autoZero"/>
        <c:crossBetween val="midCat"/>
        <c:majorUnit val="1"/>
      </c:valAx>
      <c:valAx>
        <c:axId val="71292416"/>
        <c:scaling>
          <c:orientation val="minMax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/>
                  <a:t>Incemental Area (acres)</a:t>
                </a:r>
                <a:endParaRPr lang="en-US" sz="2000" baseline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1003520"/>
        <c:crosses val="autoZero"/>
        <c:crossBetween val="midCat"/>
      </c:valAx>
    </c:plotArea>
    <c:plotVisOnly val="1"/>
  </c:chart>
  <c:spPr>
    <a:solidFill>
      <a:schemeClr val="bg1">
        <a:lumMod val="85000"/>
      </a:schemeClr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12"/>
          </c:marker>
          <c:xVal>
            <c:numRef>
              <c:f>Sheet1!$F$3:$F$6</c:f>
              <c:numCache>
                <c:formatCode>General</c:formatCode>
                <c:ptCount val="4"/>
                <c:pt idx="0">
                  <c:v>13</c:v>
                </c:pt>
                <c:pt idx="1">
                  <c:v>18</c:v>
                </c:pt>
                <c:pt idx="2">
                  <c:v>22</c:v>
                </c:pt>
                <c:pt idx="3">
                  <c:v>25</c:v>
                </c:pt>
              </c:numCache>
            </c:numRef>
          </c:xVal>
          <c:yVal>
            <c:numRef>
              <c:f>Sheet1!$G$3:$G$6</c:f>
              <c:numCache>
                <c:formatCode>General</c:formatCode>
                <c:ptCount val="4"/>
                <c:pt idx="0">
                  <c:v>501</c:v>
                </c:pt>
                <c:pt idx="1">
                  <c:v>1342</c:v>
                </c:pt>
                <c:pt idx="2">
                  <c:v>1476</c:v>
                </c:pt>
                <c:pt idx="3">
                  <c:v>2794</c:v>
                </c:pt>
              </c:numCache>
            </c:numRef>
          </c:yVal>
        </c:ser>
        <c:axId val="71419008"/>
        <c:axId val="71420928"/>
      </c:scatterChart>
      <c:valAx>
        <c:axId val="714190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2400"/>
                  <a:t>Surge Level</a:t>
                </a:r>
              </a:p>
            </c:rich>
          </c:tx>
          <c:layout/>
        </c:title>
        <c:numFmt formatCode="General" sourceLinked="1"/>
        <c:tickLblPos val="nextTo"/>
        <c:spPr>
          <a:ln w="38100">
            <a:solidFill>
              <a:schemeClr val="tx1">
                <a:lumMod val="95000"/>
                <a:lumOff val="5000"/>
              </a:schemeClr>
            </a:solidFill>
          </a:ln>
        </c:spPr>
        <c:crossAx val="71420928"/>
        <c:crosses val="autoZero"/>
        <c:crossBetween val="midCat"/>
      </c:valAx>
      <c:valAx>
        <c:axId val="71420928"/>
        <c:scaling>
          <c:orientation val="minMax"/>
        </c:scaling>
        <c:axPos val="l"/>
        <c:majorGridlines>
          <c:spPr>
            <a:ln w="0"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2400"/>
                  <a:t>Number of tanks</a:t>
                </a:r>
              </a:p>
            </c:rich>
          </c:tx>
          <c:layout/>
        </c:title>
        <c:numFmt formatCode="General" sourceLinked="1"/>
        <c:tickLblPos val="nextTo"/>
        <c:spPr>
          <a:ln w="38100">
            <a:solidFill>
              <a:schemeClr val="tx1">
                <a:lumMod val="95000"/>
                <a:lumOff val="5000"/>
              </a:schemeClr>
            </a:solidFill>
          </a:ln>
        </c:spPr>
        <c:crossAx val="71419008"/>
        <c:crosses val="autoZero"/>
        <c:crossBetween val="midCat"/>
      </c:valAx>
    </c:plotArea>
    <c:plotVisOnly val="1"/>
  </c:chart>
  <c:txPr>
    <a:bodyPr/>
    <a:lstStyle/>
    <a:p>
      <a:pPr>
        <a:defRPr sz="1800" baseline="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2F0D4D2-5145-4CE9-90A5-5B820B6D90E8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F9DEEF4-16D3-485A-A49C-DD2F588313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F6F3A8-8BFD-48EF-9090-8E37A01BEBD5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51CBB5-3351-4796-8584-97236A082E2E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4CFB5AD-F845-44F9-9C85-1C5C20BE4048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295129-7744-4211-B5CF-4B9D2DD499E7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41DD45-DD14-4F36-A47B-874CE68BEAB0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41DD45-DD14-4F36-A47B-874CE68BEAB0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6612">
              <a:defRPr/>
            </a:pP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650D8-A6DC-48DF-814E-D4A407F3705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4DFD-907F-400B-A177-1A951ADC0608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BCEDD-279D-4914-BEBD-577C2AC5D233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084F-59F9-42B4-A7EF-2A8B1700819A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0208DC-B7D9-45AB-9F01-B3B0590FB980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12236-C427-4B8F-9DFD-53C5A7AFCD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D78FCC-ABBD-48E6-A17F-914AF3592BE9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3616E-F7F7-4D9D-9477-440E11EBC1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D68D46-D0E8-49C3-B8B4-7A5E65A4EE56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24A82-F1AC-45C9-BA3C-CF25DEEC44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E50A42-6FCF-4756-988F-19B10BB9981A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17FC9-7782-44A9-9B13-79A4CC9BF8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20B6DA-8197-4F5D-A3ED-934829E34B52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8494C-C005-48C7-BA50-BED254C66C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66AA40-A499-4221-9897-85B6042C0624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1063E-2B33-4864-8DB4-C59FD3E1EA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29E5C5-A543-4D99-90E0-028ED5402F5D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9EE58-A1EB-4B67-A41C-960158112F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CE4D1E-F72F-44C3-B1AA-8A189C06892D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267EB-D0C2-4792-80A8-758579E6C2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7D250-24FD-4C05-8F55-F153A08E7997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138524-DA9B-4355-A12B-A6FDDA383AA4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B0F31-6EED-40D3-A5A9-61D0C58159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B8CB94-9EAC-4A16-AE89-FAB3C5E740BB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2CE37C-09A7-422A-BAD3-E24A11C76D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E0B0DA-6EE9-47C7-8E24-98FAAF865CB4}" type="datetime1">
              <a:rPr lang="en-US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72A33-388C-4488-8543-3F55BDECFF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70208DC-B7D9-45AB-9F01-B3B0590FB980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E12236-C427-4B8F-9DFD-53C5A7AFCD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78FCC-ABBD-48E6-A17F-914AF3592BE9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A3616E-F7F7-4D9D-9477-440E11EBC1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8D46-D0E8-49C3-B8B4-7A5E65A4EE56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A424A82-F1AC-45C9-BA3C-CF25DEEC44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E50A42-6FCF-4756-988F-19B10BB9981A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917FC9-7782-44A9-9B13-79A4CC9BF8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F20B6DA-8197-4F5D-A3ED-934829E34B52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F08494C-C005-48C7-BA50-BED254C66C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6AA40-A499-4221-9897-85B6042C0624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0D1063E-2B33-4864-8DB4-C59FD3E1E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9E5C5-A543-4D99-90E0-028ED5402F5D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E9EE58-A1EB-4B67-A41C-960158112F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30D0-5077-4294-AB00-3AFAD40305C4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E4D1E-F72F-44C3-B1AA-8A189C06892D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F4267EB-D0C2-4792-80A8-758579E6C2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B138524-DA9B-4355-A12B-A6FDDA383AA4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EEB0F31-6EED-40D3-A5A9-61D0C58159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8CB94-9EAC-4A16-AE89-FAB3C5E740BB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CE37C-09A7-422A-BAD3-E24A11C76D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EE0B0DA-6EE9-47C7-8E24-98FAAF865CB4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1B72A33-388C-4488-8543-3F55BDECF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70208DC-B7D9-45AB-9F01-B3B0590FB980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E12236-C427-4B8F-9DFD-53C5A7AFCD75}" type="slidenum">
              <a:rPr lang="en-US" smtClean="0">
                <a:solidFill>
                  <a:srgbClr val="EBDDC3"/>
                </a:solidFill>
              </a:rPr>
              <a:pPr/>
              <a:t>‹#›</a:t>
            </a:fld>
            <a:endParaRPr lang="en-US">
              <a:solidFill>
                <a:srgbClr val="EBDDC3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78FCC-ABBD-48E6-A17F-914AF3592BE9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A3616E-F7F7-4D9D-9477-440E11EBC1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8D46-D0E8-49C3-B8B4-7A5E65A4EE56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A424A82-F1AC-45C9-BA3C-CF25DEEC44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E50A42-6FCF-4756-988F-19B10BB9981A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917FC9-7782-44A9-9B13-79A4CC9BF8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F20B6DA-8197-4F5D-A3ED-934829E34B52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F08494C-C005-48C7-BA50-BED254C66C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6AA40-A499-4221-9897-85B6042C0624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0D1063E-2B33-4864-8DB4-C59FD3E1E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80A6E-CA72-4B96-8F5F-0C0338D52E64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9E5C5-A543-4D99-90E0-028ED5402F5D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E9EE58-A1EB-4B67-A41C-960158112FA9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>
              <a:solidFill>
                <a:srgbClr val="775F55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E4D1E-F72F-44C3-B1AA-8A189C06892D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F4267EB-D0C2-4792-80A8-758579E6C2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B138524-DA9B-4355-A12B-A6FDDA383AA4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EEB0F31-6EED-40D3-A5A9-61D0C58159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8CB94-9EAC-4A16-AE89-FAB3C5E740BB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CE37C-09A7-422A-BAD3-E24A11C76D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EE0B0DA-6EE9-47C7-8E24-98FAAF865CB4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1B72A33-388C-4488-8543-3F55BDECF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AC8AC7D1-E3F0-4FEB-A244-06C11E77CB02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3E2805C-590F-45C7-BD0E-FA8A70DBB9B7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6586A9-9B02-4CB3-86DA-958A5AC43468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4A04E-8F16-4053-91CD-D071B69249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BC93D0-FCFF-45CE-99B1-E0CE5799B7B8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0A5D92-ECF7-428F-990A-FA041F711D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6B6FA-6BDB-437C-8A8B-A253A38BA9F2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E0A3C-8656-42C3-B1AA-5098900EC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A2E31BF3-F41E-4F5C-8DC8-A096056744BD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14BD60B-1DA2-40F9-A5DF-61CFB9062E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F447E-3573-49AB-9770-BB2028B55B6B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DAD3229E-1736-4036-92AA-8FEFAC291766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F01D4F13-B108-4DBB-8E03-A4966E1F14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FD86C2-3125-4838-97EF-26D2116DCC5E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691F2-2F9E-4A08-8830-5C4C31F5A1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C5D822-DABF-4FF5-AE07-F497EAACE065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07E725-93E5-4999-8CF4-9EA2387C8A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2D25BF-DA8E-4670-8285-000F311FA376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4DF6D0-0E6C-4C49-86FF-D66BBFB113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E28FD3-9C50-4678-A34E-302B46606791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3546E-ED9D-4135-85B0-BDAAF6FE9F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052C9C-1135-42BE-AF92-469F058D196F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5C218B-F050-44F1-AE02-EC9739F190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AC8AC7D1-E3F0-4FEB-A244-06C11E77CB02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3E2805C-590F-45C7-BD0E-FA8A70DBB9B7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6586A9-9B02-4CB3-86DA-958A5AC43468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4A04E-8F16-4053-91CD-D071B69249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BC93D0-FCFF-45CE-99B1-E0CE5799B7B8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0A5D92-ECF7-428F-990A-FA041F711D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6B6FA-6BDB-437C-8A8B-A253A38BA9F2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E0A3C-8656-42C3-B1AA-5098900EC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188D-D4D8-4863-B096-91BEBE7F90BE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A2E31BF3-F41E-4F5C-8DC8-A096056744BD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14BD60B-1DA2-40F9-A5DF-61CFB9062E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DAD3229E-1736-4036-92AA-8FEFAC291766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F01D4F13-B108-4DBB-8E03-A4966E1F14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FD86C2-3125-4838-97EF-26D2116DCC5E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691F2-2F9E-4A08-8830-5C4C31F5A1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C5D822-DABF-4FF5-AE07-F497EAACE065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07E725-93E5-4999-8CF4-9EA2387C8A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2D25BF-DA8E-4670-8285-000F311FA376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4DF6D0-0E6C-4C49-86FF-D66BBFB113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E28FD3-9C50-4678-A34E-302B46606791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3546E-ED9D-4135-85B0-BDAAF6FE9F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052C9C-1135-42BE-AF92-469F058D196F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5C218B-F050-44F1-AE02-EC9739F190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AC8AC7D1-E3F0-4FEB-A244-06C11E77CB02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3E2805C-590F-45C7-BD0E-FA8A70DBB9B7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6586A9-9B02-4CB3-86DA-958A5AC43468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4A04E-8F16-4053-91CD-D071B69249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BC93D0-FCFF-45CE-99B1-E0CE5799B7B8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0A5D92-ECF7-428F-990A-FA041F711D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3E97-4E40-419D-8AD0-A51A2EEC7601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6B6FA-6BDB-437C-8A8B-A253A38BA9F2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E0A3C-8656-42C3-B1AA-5098900EC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A2E31BF3-F41E-4F5C-8DC8-A096056744BD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14BD60B-1DA2-40F9-A5DF-61CFB9062E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DAD3229E-1736-4036-92AA-8FEFAC291766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F01D4F13-B108-4DBB-8E03-A4966E1F14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FD86C2-3125-4838-97EF-26D2116DCC5E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691F2-2F9E-4A08-8830-5C4C31F5A1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C5D822-DABF-4FF5-AE07-F497EAACE065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07E725-93E5-4999-8CF4-9EA2387C8A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2D25BF-DA8E-4670-8285-000F311FA376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4DF6D0-0E6C-4C49-86FF-D66BBFB113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E28FD3-9C50-4678-A34E-302B46606791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3546E-ED9D-4135-85B0-BDAAF6FE9F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052C9C-1135-42BE-AF92-469F058D196F}" type="datetimeFigureOut">
              <a:rPr lang="en-US" smtClean="0">
                <a:solidFill>
                  <a:srgbClr val="438086"/>
                </a:solidFill>
              </a:rPr>
              <a:pPr>
                <a:defRPr/>
              </a:pPr>
              <a:t>4/10/2012</a:t>
            </a:fld>
            <a:endParaRPr lang="en-US">
              <a:solidFill>
                <a:srgbClr val="4380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43808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5C218B-F050-44F1-AE02-EC9739F190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70208DC-B7D9-45AB-9F01-B3B0590FB980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E12236-C427-4B8F-9DFD-53C5A7AFCD75}" type="slidenum">
              <a:rPr lang="en-US" smtClean="0">
                <a:solidFill>
                  <a:srgbClr val="EBDDC3"/>
                </a:solidFill>
              </a:rPr>
              <a:pPr/>
              <a:t>‹#›</a:t>
            </a:fld>
            <a:endParaRPr lang="en-US">
              <a:solidFill>
                <a:srgbClr val="EBDDC3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78FCC-ABBD-48E6-A17F-914AF3592BE9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A3616E-F7F7-4D9D-9477-440E11EBC1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0EBC8-3ECE-4454-A0FD-B5C874A10102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8D46-D0E8-49C3-B8B4-7A5E65A4EE56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A424A82-F1AC-45C9-BA3C-CF25DEEC44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E50A42-6FCF-4756-988F-19B10BB9981A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917FC9-7782-44A9-9B13-79A4CC9BF8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F20B6DA-8197-4F5D-A3ED-934829E34B52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F08494C-C005-48C7-BA50-BED254C66C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6AA40-A499-4221-9897-85B6042C0624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0D1063E-2B33-4864-8DB4-C59FD3E1EA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9E5C5-A543-4D99-90E0-028ED5402F5D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E9EE58-A1EB-4B67-A41C-960158112FA9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>
              <a:solidFill>
                <a:srgbClr val="775F55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E4D1E-F72F-44C3-B1AA-8A189C06892D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F4267EB-D0C2-4792-80A8-758579E6C2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B138524-DA9B-4355-A12B-A6FDDA383AA4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EEB0F31-6EED-40D3-A5A9-61D0C58159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8CB94-9EAC-4A16-AE89-FAB3C5E740BB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CE37C-09A7-422A-BAD3-E24A11C76D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EE0B0DA-6EE9-47C7-8E24-98FAAF865CB4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1B72A33-388C-4488-8543-3F55BDECF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007D-8DAB-47A4-80D7-37BB619869BD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EDF010-76F2-4814-BE61-659437D29920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7565A113-D5FC-4D26-B8F3-A326F85D9D32}" type="datetime1">
              <a:rPr lang="en-US" smtClean="0"/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4/10/2012</a:t>
            </a:fld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C2755F88-493A-4BB1-8207-290F6366A8B5}" type="slidenum">
              <a:rPr lang="en-US" smtClean="0"/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4EDF010-76F2-4814-BE61-659437D29920}" type="datetime1">
              <a:rPr lang="en-US" smtClean="0"/>
              <a:pPr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4EDF010-76F2-4814-BE61-659437D29920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7BCA09-62B2-44FA-BCEC-295B9975659F}" type="datetimeFigureOut">
              <a:rPr lang="en-US" smtClean="0">
                <a:solidFill>
                  <a:srgbClr val="438086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4/10/2012</a:t>
            </a:fld>
            <a:endParaRPr lang="en-US">
              <a:solidFill>
                <a:srgbClr val="438086"/>
              </a:solidFill>
              <a:latin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38086"/>
              </a:solidFill>
              <a:latin typeface="Arial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591A9A-5AFF-4436-86BB-274C6F242B73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7BCA09-62B2-44FA-BCEC-295B9975659F}" type="datetimeFigureOut">
              <a:rPr lang="en-US" smtClean="0">
                <a:solidFill>
                  <a:srgbClr val="438086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4/10/2012</a:t>
            </a:fld>
            <a:endParaRPr lang="en-US">
              <a:solidFill>
                <a:srgbClr val="438086"/>
              </a:solidFill>
              <a:latin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38086"/>
              </a:solidFill>
              <a:latin typeface="Arial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591A9A-5AFF-4436-86BB-274C6F242B73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7BCA09-62B2-44FA-BCEC-295B9975659F}" type="datetimeFigureOut">
              <a:rPr lang="en-US" smtClean="0">
                <a:solidFill>
                  <a:srgbClr val="438086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4/10/2012</a:t>
            </a:fld>
            <a:endParaRPr lang="en-US">
              <a:solidFill>
                <a:srgbClr val="438086"/>
              </a:solidFill>
              <a:latin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38086"/>
              </a:solidFill>
              <a:latin typeface="Arial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591A9A-5AFF-4436-86BB-274C6F242B73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4EDF010-76F2-4814-BE61-659437D29920}" type="datetime1">
              <a:rPr lang="en-US" smtClean="0">
                <a:solidFill>
                  <a:srgbClr val="775F55"/>
                </a:solidFill>
              </a:rPr>
              <a:pPr/>
              <a:t>4/10/2012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054D718-86F6-462A-AC8B-D26BDC0C9E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e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UHnoYATP primary_WHIT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3" y="6132513"/>
            <a:ext cx="142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2265339" y="3099137"/>
            <a:ext cx="63023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prstClr val="black"/>
                </a:solidFill>
                <a:latin typeface="Trajan Pro" charset="0"/>
              </a:rPr>
              <a:t>Hanadi</a:t>
            </a:r>
            <a:r>
              <a:rPr lang="en-US" sz="2000" dirty="0" smtClean="0">
                <a:solidFill>
                  <a:prstClr val="black"/>
                </a:solidFill>
                <a:latin typeface="Trajan Pro" charset="0"/>
              </a:rPr>
              <a:t> S. </a:t>
            </a:r>
            <a:r>
              <a:rPr lang="en-US" sz="2000" dirty="0" err="1" smtClean="0">
                <a:solidFill>
                  <a:prstClr val="black"/>
                </a:solidFill>
                <a:latin typeface="Trajan Pro" charset="0"/>
              </a:rPr>
              <a:t>Rifai</a:t>
            </a:r>
            <a:r>
              <a:rPr lang="en-US" sz="2000" dirty="0" smtClean="0">
                <a:solidFill>
                  <a:prstClr val="black"/>
                </a:solidFill>
                <a:latin typeface="Trajan Pro" charset="0"/>
              </a:rPr>
              <a:t>, Ph. D., P. E., F. ASCE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Trajan Pro" charset="0"/>
              </a:rPr>
              <a:t>Daniel W. Burleson, Doctoral Candidate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Trajan Pro" charset="0"/>
              </a:rPr>
              <a:t>Civil and Environmental Engineering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822450" cy="6858000"/>
          </a:xfrm>
          <a:prstGeom prst="rect">
            <a:avLst/>
          </a:prstGeom>
          <a:solidFill>
            <a:srgbClr val="D3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317" name="Picture 7" descr="UHnoYATP primary_WHIT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6303963"/>
            <a:ext cx="15240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239581" y="1004552"/>
            <a:ext cx="63023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Trajan Pro"/>
              </a:rPr>
              <a:t>Damage Modeling and Cost Estimates in the Houston Ship Channel</a:t>
            </a:r>
            <a:endParaRPr lang="en-US" sz="3600" b="1" dirty="0" smtClean="0">
              <a:solidFill>
                <a:prstClr val="black"/>
              </a:solidFill>
              <a:latin typeface="Trajan Pro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2286000" y="5410200"/>
            <a:ext cx="6302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1F497D">
                    <a:lumMod val="50000"/>
                  </a:srgbClr>
                </a:solidFill>
                <a:effectLst>
                  <a:outerShdw dist="38100" dir="2700000" algn="tl" rotWithShape="0">
                    <a:prstClr val="black">
                      <a:alpha val="51000"/>
                    </a:prstClr>
                  </a:outerShdw>
                </a:effectLst>
                <a:latin typeface="Trajan Pro" charset="0"/>
              </a:rPr>
              <a:t>Gulf Coast Hurricanes: 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1F497D">
                    <a:lumMod val="50000"/>
                  </a:srgbClr>
                </a:solidFill>
                <a:effectLst>
                  <a:outerShdw dist="38100" dir="2700000" algn="tl" rotWithShape="0">
                    <a:prstClr val="black">
                      <a:alpha val="51000"/>
                    </a:prstClr>
                  </a:outerShdw>
                </a:effectLst>
                <a:latin typeface="Trajan Pro" charset="0"/>
              </a:rPr>
              <a:t>Mitigation and Response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1F497D">
                    <a:lumMod val="50000"/>
                  </a:srgbClr>
                </a:solidFill>
                <a:effectLst>
                  <a:outerShdw dist="38100" dir="2700000" algn="tl" rotWithShape="0">
                    <a:prstClr val="black">
                      <a:alpha val="51000"/>
                    </a:prstClr>
                  </a:outerShdw>
                </a:effectLst>
                <a:latin typeface="Trajan Pro" charset="0"/>
              </a:rPr>
              <a:t>April 10-11, 2012</a:t>
            </a:r>
            <a:endParaRPr lang="en-US" sz="2400" b="1" dirty="0" smtClean="0">
              <a:solidFill>
                <a:srgbClr val="1F497D">
                  <a:lumMod val="50000"/>
                </a:srgbClr>
              </a:solidFill>
              <a:effectLst>
                <a:outerShdw dist="38100" dir="2700000" algn="tl" rotWithShape="0">
                  <a:prstClr val="black">
                    <a:alpha val="51000"/>
                  </a:prst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5334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Zoom 2 - Facilities - 100yr vs I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0"/>
            <a:ext cx="4724400" cy="3657600"/>
          </a:xfrm>
          <a:prstGeom prst="rect">
            <a:avLst/>
          </a:prstGeom>
        </p:spPr>
      </p:pic>
      <p:pic>
        <p:nvPicPr>
          <p:cNvPr id="7" name="Content Placeholder 3" descr="Zoom 2 - Facilities - 100y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200400"/>
            <a:ext cx="4634753" cy="3657600"/>
          </a:xfrm>
          <a:prstGeom prst="rect">
            <a:avLst/>
          </a:prstGeom>
        </p:spPr>
      </p:pic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3200400" cy="13716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Increased Inundation </a:t>
            </a:r>
            <a:b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100 – yr </a:t>
            </a:r>
            <a:r>
              <a:rPr lang="en-US" sz="36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 Ike </a:t>
            </a:r>
            <a:r>
              <a:rPr lang="en-US" sz="36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  <a:t> Run 7</a:t>
            </a:r>
            <a:br>
              <a:rPr lang="en-US" sz="2400" dirty="0" smtClean="0">
                <a:solidFill>
                  <a:schemeClr val="bg1">
                    <a:lumMod val="85000"/>
                  </a:schemeClr>
                </a:solidFill>
              </a:rPr>
            </a:br>
            <a:endParaRPr lang="en-US" sz="2400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219" name="Content Placeholder 3" descr="Facility Overview 100yr vs. Run 7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62000" y="1080906"/>
            <a:ext cx="2743200" cy="2119494"/>
          </a:xfrm>
        </p:spPr>
      </p:pic>
      <p:sp>
        <p:nvSpPr>
          <p:cNvPr id="5" name="Rectangle 4"/>
          <p:cNvSpPr/>
          <p:nvPr/>
        </p:nvSpPr>
        <p:spPr>
          <a:xfrm>
            <a:off x="2590799" y="2060574"/>
            <a:ext cx="441561" cy="30162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9221" name="Content Placeholder 3" descr="Zoom 2 - Facilities - 100yr vs Run 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8758" y="3214914"/>
            <a:ext cx="4715242" cy="3643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001000" y="5334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latin typeface="Arial" charset="0"/>
              </a:rPr>
              <a:t>IKE</a:t>
            </a:r>
            <a:endParaRPr lang="en-US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2801" y="34290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latin typeface="Arial" charset="0"/>
              </a:rPr>
              <a:t>100-yr</a:t>
            </a:r>
            <a:endParaRPr lang="en-US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77200" y="350520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latin typeface="Arial" charset="0"/>
              </a:rPr>
              <a:t>Run 7</a:t>
            </a:r>
            <a:endParaRPr lang="en-US" b="1" dirty="0">
              <a:solidFill>
                <a:prstClr val="white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1905000" cy="1676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Wind Effect</a:t>
            </a:r>
          </a:p>
        </p:txBody>
      </p:sp>
      <p:pic>
        <p:nvPicPr>
          <p:cNvPr id="12291" name="Content Placeholder 3" descr="Zoom 2 - Facilities - 100yr vs Run 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533650"/>
            <a:ext cx="5596218" cy="4324350"/>
          </a:xfrm>
        </p:spPr>
      </p:pic>
      <p:pic>
        <p:nvPicPr>
          <p:cNvPr id="4" name="Content Placeholder 3" descr="Zoom 2 - Facilities - 100yr vs Super Ik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7782" y="0"/>
            <a:ext cx="5596218" cy="4324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38800" y="5867400"/>
            <a:ext cx="1366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/>
                </a:solidFill>
                <a:latin typeface="Arial" charset="0"/>
              </a:rPr>
              <a:t>Run 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/>
                </a:solidFill>
                <a:latin typeface="Arial" charset="0"/>
              </a:rPr>
              <a:t>No Wind</a:t>
            </a:r>
            <a:endParaRPr 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44196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>
                    <a:lumMod val="85000"/>
                  </a:prstClr>
                </a:solidFill>
                <a:latin typeface="Arial" charset="0"/>
              </a:rPr>
              <a:t>Ike + Wind</a:t>
            </a:r>
            <a:endParaRPr lang="en-US" sz="2400" dirty="0">
              <a:solidFill>
                <a:prstClr val="white">
                  <a:lumMod val="85000"/>
                </a:prst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1905000" cy="1676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Wind Effect</a:t>
            </a:r>
          </a:p>
        </p:txBody>
      </p:sp>
      <p:pic>
        <p:nvPicPr>
          <p:cNvPr id="12291" name="Content Placeholder 3" descr="Zoom 2 - Facilities - 100yr vs Run 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533650"/>
            <a:ext cx="5596218" cy="4324350"/>
          </a:xfrm>
        </p:spPr>
      </p:pic>
      <p:sp>
        <p:nvSpPr>
          <p:cNvPr id="5" name="Rectangle 4"/>
          <p:cNvSpPr/>
          <p:nvPr/>
        </p:nvSpPr>
        <p:spPr>
          <a:xfrm>
            <a:off x="5638800" y="5867400"/>
            <a:ext cx="13660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/>
                </a:solidFill>
                <a:latin typeface="Arial" charset="0"/>
              </a:rPr>
              <a:t>Run 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/>
                </a:solidFill>
                <a:latin typeface="Arial" charset="0"/>
              </a:rPr>
              <a:t>No Wind</a:t>
            </a:r>
            <a:endParaRPr lang="en-US" sz="24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4419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>
                    <a:lumMod val="85000"/>
                  </a:prstClr>
                </a:solidFill>
                <a:latin typeface="Arial" charset="0"/>
              </a:rPr>
              <a:t>Run 7 + Wind</a:t>
            </a:r>
            <a:endParaRPr lang="en-US" sz="2400" dirty="0">
              <a:solidFill>
                <a:prstClr val="white">
                  <a:lumMod val="85000"/>
                </a:prstClr>
              </a:solidFill>
              <a:latin typeface="Arial" charset="0"/>
            </a:endParaRPr>
          </a:p>
        </p:txBody>
      </p:sp>
      <p:pic>
        <p:nvPicPr>
          <p:cNvPr id="7" name="Content Placeholder 3" descr="Zoom 2 - Facilities - 100yr vs Super Run 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7782" y="0"/>
            <a:ext cx="5596218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Evaluate the impact of various hurricane landfall scenarios on the Houston Ship Channel</a:t>
            </a:r>
          </a:p>
          <a:p>
            <a:r>
              <a:rPr lang="en-US" dirty="0" smtClean="0"/>
              <a:t>Develop damage and cost models for these various scenarios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Estimates of Economic Damages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Derived from many sources using different methodologies</a:t>
            </a:r>
          </a:p>
          <a:p>
            <a:r>
              <a:rPr lang="en-US" dirty="0" smtClean="0"/>
              <a:t>Reflect the concerns of specific sectors of economy:</a:t>
            </a:r>
          </a:p>
          <a:p>
            <a:pPr lvl="1"/>
            <a:r>
              <a:rPr lang="en-US" dirty="0" smtClean="0"/>
              <a:t>Insured losses</a:t>
            </a:r>
          </a:p>
          <a:p>
            <a:pPr lvl="1"/>
            <a:r>
              <a:rPr lang="en-US" dirty="0" smtClean="0"/>
              <a:t>Energy sector revenue losses and repairs to infrastructure</a:t>
            </a:r>
          </a:p>
          <a:p>
            <a:pPr lvl="1"/>
            <a:r>
              <a:rPr lang="en-US" dirty="0" smtClean="0"/>
              <a:t>Federal government expenditures for rescue operations and levee reconstruction</a:t>
            </a:r>
          </a:p>
          <a:p>
            <a:pPr lvl="1"/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Ike Damages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27 Billion (National Climatic Data Center)</a:t>
            </a:r>
          </a:p>
          <a:p>
            <a:r>
              <a:rPr lang="en-US" dirty="0" smtClean="0"/>
              <a:t>Typically, damage estimates based on insurance claims x 2</a:t>
            </a:r>
          </a:p>
          <a:p>
            <a:r>
              <a:rPr lang="en-US" dirty="0" smtClean="0"/>
              <a:t>Include wind damages</a:t>
            </a:r>
          </a:p>
          <a:p>
            <a:r>
              <a:rPr lang="en-US" dirty="0" smtClean="0"/>
              <a:t>Include other states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this study for the HSC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Economic damages based </a:t>
            </a:r>
            <a:r>
              <a:rPr lang="en-US" dirty="0" smtClean="0"/>
              <a:t>on Surge:</a:t>
            </a:r>
            <a:endParaRPr lang="en-US" dirty="0" smtClean="0"/>
          </a:p>
          <a:p>
            <a:pPr lvl="1"/>
            <a:r>
              <a:rPr lang="en-US" dirty="0" smtClean="0"/>
              <a:t>Incremental inundation due to storm surge relative to a 100-yr flood</a:t>
            </a:r>
          </a:p>
          <a:p>
            <a:pPr lvl="2"/>
            <a:r>
              <a:rPr lang="en-US" dirty="0" smtClean="0"/>
              <a:t>Ike ~ 100 yr surge level of about13 ft</a:t>
            </a:r>
          </a:p>
          <a:p>
            <a:pPr lvl="2"/>
            <a:r>
              <a:rPr lang="en-US" dirty="0" smtClean="0"/>
              <a:t>Ike at point 7 ~ surge level of 18 ft</a:t>
            </a:r>
          </a:p>
          <a:p>
            <a:pPr lvl="2"/>
            <a:r>
              <a:rPr lang="en-US" dirty="0" smtClean="0"/>
              <a:t>Ike at point 7 w. high wind ~ surge level of 25 ft</a:t>
            </a:r>
          </a:p>
          <a:p>
            <a:pPr lvl="1"/>
            <a:r>
              <a:rPr lang="en-US" dirty="0" smtClean="0"/>
              <a:t>Include potential environmental impacts</a:t>
            </a:r>
          </a:p>
          <a:p>
            <a:pPr lvl="1"/>
            <a:r>
              <a:rPr lang="en-US" dirty="0" smtClean="0"/>
              <a:t>Incorporate business interruption</a:t>
            </a:r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907322" y="5562600"/>
            <a:ext cx="5255478" cy="769441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Goal: Evaluate the benefits associated with</a:t>
            </a:r>
          </a:p>
          <a:p>
            <a:r>
              <a:rPr lang="en-US" sz="2200" b="1" dirty="0" smtClean="0"/>
              <a:t>the proposed gate in the Channel</a:t>
            </a:r>
            <a:endParaRPr 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 descr="Surge Outside Floodplain - Overvie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" y="1631546"/>
            <a:ext cx="8915400" cy="454065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Incremental Inundation in HSC at Various Surge Levels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239000" y="2895600"/>
            <a:ext cx="1219200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00400" y="4038600"/>
            <a:ext cx="1219200" cy="1219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600199"/>
            <a:ext cx="1981200" cy="144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81400" y="533400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1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96200" y="41910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inundation in Areas 1 and 2 in HSC</a:t>
            </a:r>
            <a:endParaRPr lang="en-US" dirty="0"/>
          </a:p>
        </p:txBody>
      </p:sp>
      <p:pic>
        <p:nvPicPr>
          <p:cNvPr id="5" name="Content Placeholder 4" descr="Surge Outside Floodplain - Zoom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76400"/>
            <a:ext cx="4113709" cy="3133678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953000"/>
            <a:ext cx="2362200" cy="172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urge Outside Floodplain - Zoom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1676400"/>
            <a:ext cx="4101267" cy="3124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8800" y="5029200"/>
            <a:ext cx="1008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Area 1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477000" y="5029200"/>
            <a:ext cx="1008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Area 2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Inundated Areas as a Function of Surge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33400" y="1066800"/>
          <a:ext cx="8153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/>
          <p:cNvSpPr/>
          <p:nvPr/>
        </p:nvSpPr>
        <p:spPr>
          <a:xfrm>
            <a:off x="3733800" y="2819400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66612">
              <a:defRPr/>
            </a:pPr>
            <a:r>
              <a:rPr lang="en-US" b="1" dirty="0" smtClean="0"/>
              <a:t>y = 12.681e</a:t>
            </a:r>
            <a:r>
              <a:rPr lang="en-US" b="1" baseline="30000" dirty="0" smtClean="0"/>
              <a:t>0.3042x </a:t>
            </a:r>
            <a:endParaRPr lang="en-US" b="1" dirty="0" smtClean="0"/>
          </a:p>
          <a:p>
            <a:r>
              <a:rPr lang="en-US" b="1" dirty="0" smtClean="0"/>
              <a:t>R² = 0.9732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0" y="6172200"/>
            <a:ext cx="4928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Not all inundated areas are industrial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Evaluate the impact of various hurricane landfall scenarios on the Houston Ship Channel</a:t>
            </a:r>
          </a:p>
          <a:p>
            <a:r>
              <a:rPr lang="en-US" dirty="0" smtClean="0"/>
              <a:t>Develop damage and cost models for these various </a:t>
            </a:r>
            <a:r>
              <a:rPr lang="en-US" dirty="0" smtClean="0"/>
              <a:t>scenarios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6038"/>
            <a:ext cx="5486400" cy="7159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Within the Industrial Corridor</a:t>
            </a:r>
            <a:endParaRPr lang="en-US" sz="3200" b="1" dirty="0"/>
          </a:p>
        </p:txBody>
      </p:sp>
      <p:pic>
        <p:nvPicPr>
          <p:cNvPr id="6" name="Content Placeholder 5" descr="Combined TRI Facility Percent Inundation no legen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" y="758668"/>
            <a:ext cx="8991600" cy="580841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3810000"/>
            <a:ext cx="2971800" cy="266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Inundation By Area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1295400"/>
          <a:ext cx="8382000" cy="5105401"/>
        </p:xfrm>
        <a:graphic>
          <a:graphicData uri="http://schemas.openxmlformats.org/drawingml/2006/table">
            <a:tbl>
              <a:tblPr/>
              <a:tblGrid>
                <a:gridCol w="3048000"/>
                <a:gridCol w="1800088"/>
                <a:gridCol w="1844260"/>
                <a:gridCol w="1689652"/>
              </a:tblGrid>
              <a:tr h="72934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Percent Inundated</a:t>
                      </a:r>
                    </a:p>
                  </a:txBody>
                  <a:tcPr marL="8035" marR="8035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Area (acres)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93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 ft Surge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 ft Surge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 ft Surge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7293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&lt;20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31310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21517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10230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3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20 - 40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2452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8821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946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3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40 - 60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1835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2218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3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60 - 80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1597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3872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3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80 - 100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584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2162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20094</a:t>
                      </a:r>
                    </a:p>
                  </a:txBody>
                  <a:tcPr marL="8035" marR="8035" marT="80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Environmental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Above ground storage tanks</a:t>
            </a:r>
          </a:p>
          <a:p>
            <a:r>
              <a:rPr lang="en-US" dirty="0" smtClean="0"/>
              <a:t>Environmental releases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Above Ground Storage Tanks in Ike (13 ft Surge)</a:t>
            </a:r>
            <a:endParaRPr lang="en-US" sz="3600" dirty="0"/>
          </a:p>
        </p:txBody>
      </p:sp>
      <p:pic>
        <p:nvPicPr>
          <p:cNvPr id="11" name="Content Placeholder 10" descr="Tanks within 13 ft  surge zo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5479" y="1143000"/>
            <a:ext cx="8952321" cy="5029200"/>
          </a:xfrm>
        </p:spPr>
      </p:pic>
      <p:sp>
        <p:nvSpPr>
          <p:cNvPr id="4" name="Rectangle 3"/>
          <p:cNvSpPr/>
          <p:nvPr/>
        </p:nvSpPr>
        <p:spPr>
          <a:xfrm>
            <a:off x="1066800" y="6243935"/>
            <a:ext cx="746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501 tanks out of 636 located in industrial facilities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18 ft Surge</a:t>
            </a:r>
            <a:endParaRPr lang="en-US" dirty="0"/>
          </a:p>
        </p:txBody>
      </p:sp>
      <p:pic>
        <p:nvPicPr>
          <p:cNvPr id="6" name="Content Placeholder 5" descr="Tanks within 18 ft  surge zo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4921" y="1143001"/>
            <a:ext cx="8816679" cy="4952999"/>
          </a:xfrm>
        </p:spPr>
      </p:pic>
      <p:sp>
        <p:nvSpPr>
          <p:cNvPr id="4" name="Rectangle 3"/>
          <p:cNvSpPr/>
          <p:nvPr/>
        </p:nvSpPr>
        <p:spPr>
          <a:xfrm>
            <a:off x="990600" y="6248400"/>
            <a:ext cx="716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</a:rPr>
              <a:t>1342 tanks out of 1526 located in industrial facilities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22 ft Surge</a:t>
            </a:r>
            <a:endParaRPr lang="en-US" dirty="0"/>
          </a:p>
        </p:txBody>
      </p:sp>
      <p:pic>
        <p:nvPicPr>
          <p:cNvPr id="6" name="Content Placeholder 5" descr="Tanks within 22 ft  surge zo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" y="1044734"/>
            <a:ext cx="8991600" cy="5051266"/>
          </a:xfrm>
        </p:spPr>
      </p:pic>
      <p:sp>
        <p:nvSpPr>
          <p:cNvPr id="4" name="TextBox 3"/>
          <p:cNvSpPr txBox="1"/>
          <p:nvPr/>
        </p:nvSpPr>
        <p:spPr>
          <a:xfrm>
            <a:off x="1371600" y="6248400"/>
            <a:ext cx="6822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1476 tanks out of 1719 located in industrial facilities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25 ft Surge</a:t>
            </a:r>
            <a:endParaRPr lang="en-US" dirty="0"/>
          </a:p>
        </p:txBody>
      </p:sp>
      <p:pic>
        <p:nvPicPr>
          <p:cNvPr id="6" name="Content Placeholder 5" descr="Tanks within 25 ft  surge zo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" y="1066800"/>
            <a:ext cx="8991600" cy="5051266"/>
          </a:xfrm>
        </p:spPr>
      </p:pic>
      <p:sp>
        <p:nvSpPr>
          <p:cNvPr id="4" name="Rectangle 3"/>
          <p:cNvSpPr/>
          <p:nvPr/>
        </p:nvSpPr>
        <p:spPr>
          <a:xfrm>
            <a:off x="1066800" y="6172200"/>
            <a:ext cx="746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prstClr val="black"/>
                </a:solidFill>
              </a:rPr>
              <a:t>2794 tanks out of 3320 located in industrial facilities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524000"/>
            <a:ext cx="7848600" cy="487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/>
              <a:t>Number of Tanks within Surge Zone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838200" y="1905000"/>
          <a:ext cx="7391399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Potential for Environmental Releases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6" name="Content Placeholder 5" descr="TRI Facility Releases - Shaded if Release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6869" y="1143000"/>
            <a:ext cx="8734731" cy="4906963"/>
          </a:xfrm>
        </p:spPr>
      </p:pic>
      <p:sp>
        <p:nvSpPr>
          <p:cNvPr id="4" name="Rectangle 3"/>
          <p:cNvSpPr/>
          <p:nvPr/>
        </p:nvSpPr>
        <p:spPr>
          <a:xfrm>
            <a:off x="685800" y="6096000"/>
            <a:ext cx="800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Toxi</a:t>
            </a:r>
            <a:r>
              <a:rPr lang="en-US" sz="2000" b="1" dirty="0" smtClean="0"/>
              <a:t>c Release Inventories:</a:t>
            </a:r>
            <a:endParaRPr lang="en-US" sz="2000" b="1" dirty="0" smtClean="0"/>
          </a:p>
          <a:p>
            <a:pPr algn="ctr"/>
            <a:r>
              <a:rPr lang="en-US" sz="2000" b="1" dirty="0" smtClean="0"/>
              <a:t>Facilities </a:t>
            </a:r>
            <a:r>
              <a:rPr lang="en-US" sz="2000" b="1" dirty="0" smtClean="0"/>
              <a:t>shaded in red have reported release over the past 10 years</a:t>
            </a:r>
            <a:br>
              <a:rPr lang="en-US" sz="2000" b="1" dirty="0" smtClean="0"/>
            </a:b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dirty="0" smtClean="0"/>
              <a:t>EPA Toxic Release Inventory Facility Water Releases 2008</a:t>
            </a:r>
            <a:br>
              <a:rPr lang="en-US" sz="2800" b="1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pic>
        <p:nvPicPr>
          <p:cNvPr id="7" name="Content Placeholder 6" descr="Facility Water Releases - 20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1066800"/>
            <a:ext cx="8599090" cy="4830763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173462"/>
            <a:ext cx="2514600" cy="16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00400" y="6096000"/>
            <a:ext cx="3486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Not all releases during Ike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1600200"/>
            <a:ext cx="7543800" cy="2971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The Houston Ship Channel: A Gateway to the 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4648200"/>
            <a:ext cx="8915400" cy="2209800"/>
          </a:xfrm>
        </p:spPr>
        <p:txBody>
          <a:bodyPr/>
          <a:lstStyle/>
          <a:p>
            <a:r>
              <a:rPr lang="en-US" dirty="0" smtClean="0"/>
              <a:t>530 feet wide by 45 feet deep by 50 miles long</a:t>
            </a:r>
          </a:p>
          <a:p>
            <a:r>
              <a:rPr lang="en-US" dirty="0" smtClean="0"/>
              <a:t>Proximity to Texas oilfields led to establishment of numerous petrochemical refineries along the waterway</a:t>
            </a:r>
          </a:p>
          <a:p>
            <a:endParaRPr lang="en-US" dirty="0"/>
          </a:p>
        </p:txBody>
      </p:sp>
      <p:pic>
        <p:nvPicPr>
          <p:cNvPr id="4" name="Picture 3" descr="800px-HoustonShipChannel1913_Wiki.png"/>
          <p:cNvPicPr>
            <a:picLocks noChangeAspect="1"/>
          </p:cNvPicPr>
          <p:nvPr/>
        </p:nvPicPr>
        <p:blipFill>
          <a:blip r:embed="rId2" cstate="print">
            <a:lum bright="-7000"/>
          </a:blip>
          <a:stretch>
            <a:fillRect/>
          </a:stretch>
        </p:blipFill>
        <p:spPr>
          <a:xfrm>
            <a:off x="762000" y="1447800"/>
            <a:ext cx="7620000" cy="3038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0" y="40386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rajan Pro"/>
              </a:rPr>
              <a:t>Circa 1913</a:t>
            </a:r>
            <a:endParaRPr lang="en-US" sz="2000" b="1" dirty="0">
              <a:solidFill>
                <a:schemeClr val="bg1"/>
              </a:solidFill>
              <a:latin typeface="Trajan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Interruption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During Ike:</a:t>
            </a:r>
          </a:p>
          <a:p>
            <a:r>
              <a:rPr lang="en-US" dirty="0" smtClean="0"/>
              <a:t>Port + facilities closed in advance of the storm</a:t>
            </a:r>
          </a:p>
          <a:p>
            <a:r>
              <a:rPr lang="en-US" dirty="0" smtClean="0"/>
              <a:t>Debris in the channel kept facilities closed for many days after the storm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4114800"/>
          <a:ext cx="64008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3200400"/>
              </a:tblGrid>
              <a:tr h="42799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Surge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Business Interruption</a:t>
                      </a:r>
                      <a:r>
                        <a:rPr lang="en-US" sz="2400" baseline="0" dirty="0" smtClean="0"/>
                        <a:t> (days)</a:t>
                      </a:r>
                      <a:endParaRPr lang="en-US" sz="2400" dirty="0"/>
                    </a:p>
                  </a:txBody>
                  <a:tcPr/>
                </a:tc>
              </a:tr>
              <a:tr h="42799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13 ft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14 days</a:t>
                      </a:r>
                      <a:endParaRPr lang="en-US" sz="2400" b="1" dirty="0"/>
                    </a:p>
                  </a:txBody>
                  <a:tcPr/>
                </a:tc>
              </a:tr>
              <a:tr h="42799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18 ft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28</a:t>
                      </a:r>
                      <a:r>
                        <a:rPr lang="en-US" sz="2400" b="1" baseline="0" dirty="0" smtClean="0"/>
                        <a:t> days</a:t>
                      </a:r>
                      <a:endParaRPr lang="en-US" sz="2400" b="1" dirty="0"/>
                    </a:p>
                  </a:txBody>
                  <a:tcPr/>
                </a:tc>
              </a:tr>
              <a:tr h="42799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25 ft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56 days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Estimate at 18 ft Surge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1219201"/>
          <a:ext cx="8839200" cy="5462672"/>
        </p:xfrm>
        <a:graphic>
          <a:graphicData uri="http://schemas.openxmlformats.org/drawingml/2006/table">
            <a:tbl>
              <a:tblPr/>
              <a:tblGrid>
                <a:gridCol w="3554277"/>
                <a:gridCol w="1682657"/>
                <a:gridCol w="1544866"/>
                <a:gridCol w="2057400"/>
              </a:tblGrid>
              <a:tr h="56842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Category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Quantity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Cost/Unit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Cost Estimate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105101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Inundated Area Above </a:t>
                      </a:r>
                      <a:endParaRPr lang="en-US" sz="24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 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yr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1000 acres (100%)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$100K per ft of water/acre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$500,000,000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520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Tanks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1342 (25%)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$5,000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$1,677,500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520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Environmental Releases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$50,000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$5,000,000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6992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Business Interruption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 days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 million per day per </a:t>
                      </a:r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faciltiy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$3,500,000,000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520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5208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$4,006,677,500</a:t>
                      </a:r>
                    </a:p>
                  </a:txBody>
                  <a:tcPr marL="6212" marR="6212" marT="62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 bwMode="auto">
          <a:xfrm>
            <a:off x="457200" y="1066800"/>
            <a:ext cx="8229600" cy="838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4400" dirty="0" smtClean="0">
                <a:latin typeface="Trajan Pro"/>
              </a:rPr>
              <a:t>Acknowledgements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382000" cy="3276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The Houston Endowment, Inc.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Texas Commission on Environmental Quality (TCEQ)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US EPA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NSF GK-12 Program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Maria </a:t>
            </a:r>
            <a:r>
              <a:rPr lang="en-US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Modelska</a:t>
            </a:r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 for developing the Ike </a:t>
            </a:r>
            <a:r>
              <a:rPr lang="en-US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Trajan Pro"/>
              </a:rPr>
              <a:t>Geodatabase</a:t>
            </a:r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Trajan Pro"/>
            </a:endParaRPr>
          </a:p>
        </p:txBody>
      </p:sp>
      <p:pic>
        <p:nvPicPr>
          <p:cNvPr id="20484" name="Picture 2" descr="Texas Commission on Environmental Quali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5124450"/>
            <a:ext cx="31623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Houston Endowment Inc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050" y="5048250"/>
            <a:ext cx="3714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NSF GK-12 GRADUATE STEM FELLOWS IN K-12 EDUCAT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962650"/>
            <a:ext cx="84105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r>
              <a:rPr lang="en-US" sz="3200" b="1" dirty="0" smtClean="0">
                <a:latin typeface="Trajan Pro"/>
              </a:rPr>
              <a:t>It was a hurricane that gave us the channel</a:t>
            </a:r>
            <a:endParaRPr lang="en-US" sz="3200" b="1" dirty="0">
              <a:latin typeface="Trajan Pr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3886200"/>
            <a:ext cx="4343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rajan Pro"/>
              </a:rPr>
              <a:t>The first deep-water vessel to call at Houston was the Southern Steamship Company’s Satilla, arriving on August 22, 1915. It had been delayed five days by the hurricane which left Galveston with ~200 dead and $50 million in property damage.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143000"/>
            <a:ext cx="8305800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 cap="rnd" cmpd="sng">
            <a:solidFill>
              <a:schemeClr val="tx2">
                <a:lumMod val="50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extrusionH="76200" contourW="12700">
            <a:bevelT/>
            <a:bevelB/>
            <a:extrusionClr>
              <a:schemeClr val="tx2">
                <a:lumMod val="75000"/>
              </a:schemeClr>
            </a:extrusionClr>
            <a:contourClr>
              <a:schemeClr val="tx2">
                <a:lumMod val="75000"/>
              </a:schemeClr>
            </a:contourClr>
          </a:sp3d>
        </p:spPr>
        <p:txBody>
          <a:bodyPr wrap="square">
            <a:spAutoFit/>
          </a:bodyPr>
          <a:lstStyle/>
          <a:p>
            <a:r>
              <a:rPr lang="en-US" sz="2800" dirty="0" smtClean="0"/>
              <a:t>"</a:t>
            </a:r>
            <a:r>
              <a:rPr lang="en-US" sz="2800" i="1" dirty="0" smtClean="0"/>
              <a:t>The arrival of the Satilla is one of the biggest events the City of Houston will ever know . . . The saving in freight rates, inevitably, will bring many manufacturing plants to the banks of the Houston Ship Channel.</a:t>
            </a:r>
            <a:r>
              <a:rPr lang="en-US" sz="2800" dirty="0" smtClean="0"/>
              <a:t>"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114800" y="3124199"/>
            <a:ext cx="459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rajan Pro"/>
              </a:rPr>
              <a:t>D. D. </a:t>
            </a:r>
            <a:r>
              <a:rPr lang="en-US" b="1" dirty="0" err="1" smtClean="0">
                <a:latin typeface="Trajan Pro"/>
              </a:rPr>
              <a:t>Peden</a:t>
            </a:r>
            <a:r>
              <a:rPr lang="en-US" b="1" dirty="0" smtClean="0">
                <a:latin typeface="Trajan Pro"/>
              </a:rPr>
              <a:t>, wholesale merchant, 1915</a:t>
            </a:r>
            <a:endParaRPr lang="en-US" b="1" dirty="0">
              <a:latin typeface="Trajan Pro"/>
            </a:endParaRPr>
          </a:p>
        </p:txBody>
      </p:sp>
      <p:pic>
        <p:nvPicPr>
          <p:cNvPr id="6" name="Picture 5" descr="G-17713FF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3800" y="3962400"/>
            <a:ext cx="3957320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Industrial Development</a:t>
            </a:r>
            <a:br>
              <a:rPr lang="en-US" dirty="0" smtClean="0"/>
            </a:br>
            <a:r>
              <a:rPr lang="en-US" dirty="0" smtClean="0"/>
              <a:t>along the HSC</a:t>
            </a:r>
            <a:endParaRPr lang="en-US" dirty="0"/>
          </a:p>
        </p:txBody>
      </p:sp>
      <p:pic>
        <p:nvPicPr>
          <p:cNvPr id="4" name="Content Placeholder 7" descr="Land Use Houston Ship Channel with Port of Houst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02" y="1371600"/>
            <a:ext cx="9031498" cy="487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448" y="5569803"/>
            <a:ext cx="1332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Port of</a:t>
            </a:r>
          </a:p>
          <a:p>
            <a:r>
              <a:rPr lang="en-US" sz="2400" b="1" dirty="0" smtClean="0">
                <a:solidFill>
                  <a:srgbClr val="FFFF00"/>
                </a:solidFill>
              </a:rPr>
              <a:t> Houston</a:t>
            </a:r>
            <a:endParaRPr lang="en-US" sz="2400" b="1" dirty="0">
              <a:solidFill>
                <a:srgbClr val="FFFF00"/>
              </a:solidFill>
            </a:endParaRPr>
          </a:p>
        </p:txBody>
      </p:sp>
      <p:cxnSp>
        <p:nvCxnSpPr>
          <p:cNvPr id="7" name="Straight Arrow Connector 6"/>
          <p:cNvCxnSpPr>
            <a:stCxn id="5" idx="0"/>
          </p:cNvCxnSpPr>
          <p:nvPr/>
        </p:nvCxnSpPr>
        <p:spPr>
          <a:xfrm flipV="1">
            <a:off x="781624" y="4724400"/>
            <a:ext cx="589976" cy="845403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52800" y="6324600"/>
            <a:ext cx="3102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 total of 19,599 acres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Evaluate the impact of various hurricane landfall scenarios on the Houston Ship Channel</a:t>
            </a:r>
          </a:p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Develop damage and cost models for these various scenarios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Modeling Scenarios Hurricane Ike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4819" name="Picture 2" descr="http://users.ices.utexas.edu/~jennifer/SSPEED/other_files/latlonpic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5575" y="1371600"/>
            <a:ext cx="8778875" cy="4953000"/>
          </a:xfrm>
          <a:ln w="63500">
            <a:solidFill>
              <a:schemeClr val="accent6">
                <a:lumMod val="50000"/>
              </a:schemeClr>
            </a:solidFill>
          </a:ln>
          <a:effectLst>
            <a:innerShdw blurRad="63500" dist="50800" dir="2700000">
              <a:schemeClr val="accent6">
                <a:lumMod val="50000"/>
                <a:alpha val="50000"/>
              </a:schemeClr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5029200" y="38862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48768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45720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42672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400" y="32004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62800" y="31242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51816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1800" y="5638800"/>
            <a:ext cx="990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Point 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19600" y="3886200"/>
            <a:ext cx="609600" cy="369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6200000" flipV="1">
            <a:off x="6896100" y="2781300"/>
            <a:ext cx="533400" cy="152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1"/>
          </p:cNvCxnSpPr>
          <p:nvPr/>
        </p:nvCxnSpPr>
        <p:spPr>
          <a:xfrm rot="10800000">
            <a:off x="5410200" y="3352800"/>
            <a:ext cx="457200" cy="317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419600" y="3886200"/>
            <a:ext cx="533400" cy="1841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9" idx="1"/>
          </p:cNvCxnSpPr>
          <p:nvPr/>
        </p:nvCxnSpPr>
        <p:spPr>
          <a:xfrm rot="10800000">
            <a:off x="4267200" y="4267200"/>
            <a:ext cx="609600" cy="1841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3962400" y="4419600"/>
            <a:ext cx="685800" cy="2603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3657600" y="4648200"/>
            <a:ext cx="53340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6200000" flipV="1">
            <a:off x="3314700" y="4914900"/>
            <a:ext cx="304800" cy="228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>
            <a:off x="2362200" y="5791200"/>
            <a:ext cx="685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096000" y="5334000"/>
            <a:ext cx="239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</a:rPr>
              <a:t>Worst Case Landfall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</a:rPr>
              <a:t>Scenario for Ike</a:t>
            </a: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9" name="Right Arrow 38"/>
          <p:cNvSpPr/>
          <p:nvPr/>
        </p:nvSpPr>
        <p:spPr>
          <a:xfrm rot="11249032">
            <a:off x="4348145" y="5338873"/>
            <a:ext cx="1617897" cy="457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685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Run 7 with High Wind</a:t>
            </a:r>
          </a:p>
        </p:txBody>
      </p:sp>
      <p:pic>
        <p:nvPicPr>
          <p:cNvPr id="5123" name="Content Placeholder 3" descr="Facility Overview 100yr vs. Super Run 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0838" y="860270"/>
            <a:ext cx="8946962" cy="57691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B3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15400" cy="609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100-yr Floodplain Compared to Run 7</a:t>
            </a:r>
          </a:p>
        </p:txBody>
      </p:sp>
      <p:pic>
        <p:nvPicPr>
          <p:cNvPr id="8195" name="Content Placeholder 3" descr="Facility Overview 100yr vs. Run 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685800"/>
            <a:ext cx="8850125" cy="6019800"/>
          </a:xfrm>
        </p:spPr>
      </p:pic>
      <p:sp>
        <p:nvSpPr>
          <p:cNvPr id="5" name="Rectangle 4"/>
          <p:cNvSpPr/>
          <p:nvPr/>
        </p:nvSpPr>
        <p:spPr>
          <a:xfrm>
            <a:off x="6248400" y="3048000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3200400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2800" y="3733800"/>
            <a:ext cx="914400" cy="838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2055</TotalTime>
  <Words>845</Words>
  <Application>Microsoft Office PowerPoint</Application>
  <PresentationFormat>On-screen Show (4:3)</PresentationFormat>
  <Paragraphs>197</Paragraphs>
  <Slides>32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Flow</vt:lpstr>
      <vt:lpstr>Office Theme</vt:lpstr>
      <vt:lpstr>Median</vt:lpstr>
      <vt:lpstr>1_Median</vt:lpstr>
      <vt:lpstr>Urban</vt:lpstr>
      <vt:lpstr>1_Urban</vt:lpstr>
      <vt:lpstr>2_Urban</vt:lpstr>
      <vt:lpstr>2_Median</vt:lpstr>
      <vt:lpstr>Slide 1</vt:lpstr>
      <vt:lpstr>Study Objectives</vt:lpstr>
      <vt:lpstr>The Houston Ship Channel: A Gateway to the City</vt:lpstr>
      <vt:lpstr>It was a hurricane that gave us the channel</vt:lpstr>
      <vt:lpstr>Industrial Development along the HSC</vt:lpstr>
      <vt:lpstr>Study Objectives</vt:lpstr>
      <vt:lpstr>Modeling Scenarios Hurricane Ike</vt:lpstr>
      <vt:lpstr>Run 7 with High Wind</vt:lpstr>
      <vt:lpstr>100-yr Floodplain Compared to Run 7</vt:lpstr>
      <vt:lpstr>Increased Inundation  100 – yr . Ike . Run 7 </vt:lpstr>
      <vt:lpstr>Wind Effect</vt:lpstr>
      <vt:lpstr>Wind Effect</vt:lpstr>
      <vt:lpstr>Study Objectives</vt:lpstr>
      <vt:lpstr>Estimates of Economic Damages</vt:lpstr>
      <vt:lpstr>Ike Damages</vt:lpstr>
      <vt:lpstr>In this study for the HSC</vt:lpstr>
      <vt:lpstr>Incremental Inundation in HSC at Various Surge Levels</vt:lpstr>
      <vt:lpstr>Incremental inundation in Areas 1 and 2 in HSC</vt:lpstr>
      <vt:lpstr>Inundated Areas as a Function of Surge</vt:lpstr>
      <vt:lpstr>Within the Industrial Corridor</vt:lpstr>
      <vt:lpstr>Inundation By Area</vt:lpstr>
      <vt:lpstr>Potential Environmental Impacts</vt:lpstr>
      <vt:lpstr>Above Ground Storage Tanks in Ike (13 ft Surge)</vt:lpstr>
      <vt:lpstr>18 ft Surge</vt:lpstr>
      <vt:lpstr>22 ft Surge</vt:lpstr>
      <vt:lpstr>25 ft Surge</vt:lpstr>
      <vt:lpstr>Number of Tanks within Surge Zone</vt:lpstr>
      <vt:lpstr>Potential for Environmental Releases </vt:lpstr>
      <vt:lpstr>EPA Toxic Release Inventory Facility Water Releases 2008  </vt:lpstr>
      <vt:lpstr>Business Interruption</vt:lpstr>
      <vt:lpstr>Example Estimate at 18 ft Surge</vt:lpstr>
      <vt:lpstr>Acknowledgements</vt:lpstr>
    </vt:vector>
  </TitlesOfParts>
  <Company>University of Houston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Hanadi</cp:lastModifiedBy>
  <cp:revision>174</cp:revision>
  <dcterms:created xsi:type="dcterms:W3CDTF">2010-09-25T23:34:28Z</dcterms:created>
  <dcterms:modified xsi:type="dcterms:W3CDTF">2012-04-10T11:36:27Z</dcterms:modified>
</cp:coreProperties>
</file>